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Quicksand"/>
      <p:regular r:id="rId23"/>
      <p:bold r:id="rId24"/>
    </p:embeddedFont>
    <p:embeddedFont>
      <p:font typeface="Quicksand SemiBo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Quicksand-bold.fntdata"/><Relationship Id="rId23" Type="http://schemas.openxmlformats.org/officeDocument/2006/relationships/font" Target="fonts/Quicksan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QuicksandSemiBold-bold.fntdata"/><Relationship Id="rId25" Type="http://schemas.openxmlformats.org/officeDocument/2006/relationships/font" Target="fonts/QuicksandSemiBo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5.png>
</file>

<file path=ppt/media/image6.png>
</file>

<file path=ppt/media/image7.gif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45c04ccdf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45c04ccdf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45b55c39d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45b55c39d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45b55c39d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45b55c39d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d03883346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d03883346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d0388334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d0388334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d0388334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d0388334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cf9dee9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2cf9dee9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cf9dee96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cf9dee96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45c04ccd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45c04ccd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d0388334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d0388334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d03883346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d03883346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cf9dee964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2cf9dee964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cf9dee964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cf9dee964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5b55c39d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5b55c39d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2cf9dee964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2cf9dee964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45b55c39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45b55c39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tinyurl.com/geoprodata23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hyperlink" Target="https://tinyurl.com/meshlab23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27200" y="2206075"/>
            <a:ext cx="8889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A64D79"/>
                </a:solidFill>
                <a:latin typeface="Quicksand"/>
                <a:ea typeface="Quicksand"/>
                <a:cs typeface="Quicksand"/>
                <a:sym typeface="Quicksand"/>
              </a:rPr>
              <a:t>https://tinyurl.com/</a:t>
            </a:r>
            <a:r>
              <a:rPr lang="en" sz="4000">
                <a:solidFill>
                  <a:srgbClr val="7F85F5"/>
                </a:solidFill>
                <a:latin typeface="Quicksand"/>
                <a:ea typeface="Quicksand"/>
                <a:cs typeface="Quicksand"/>
                <a:sym typeface="Quicksand"/>
              </a:rPr>
              <a:t>geopro23</a:t>
            </a:r>
            <a:endParaRPr sz="4000">
              <a:solidFill>
                <a:srgbClr val="7F85F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072000" y="159252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Link to the slides</a:t>
            </a:r>
            <a:endParaRPr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of UV Mapping</a:t>
            </a:r>
            <a:endParaRPr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3250" y="1063650"/>
            <a:ext cx="38209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of UV Mapping</a:t>
            </a:r>
            <a:endParaRPr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3250" y="1063650"/>
            <a:ext cx="382097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0400" y="1764462"/>
            <a:ext cx="2419350" cy="241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3"/>
          <p:cNvSpPr txBox="1"/>
          <p:nvPr/>
        </p:nvSpPr>
        <p:spPr>
          <a:xfrm>
            <a:off x="5670075" y="4224750"/>
            <a:ext cx="300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Tiled Normal Map</a:t>
            </a:r>
            <a:endParaRPr sz="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/>
        </p:nvSpPr>
        <p:spPr>
          <a:xfrm>
            <a:off x="2586125" y="244250"/>
            <a:ext cx="3670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Meshlab</a:t>
            </a:r>
            <a:endParaRPr b="1" sz="27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29" name="Google Shape;129;p24"/>
          <p:cNvSpPr txBox="1"/>
          <p:nvPr/>
        </p:nvSpPr>
        <p:spPr>
          <a:xfrm>
            <a:off x="122125" y="1214050"/>
            <a:ext cx="8807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Quicksand"/>
                <a:ea typeface="Quicksand"/>
                <a:cs typeface="Quicksand"/>
                <a:sym typeface="Quicksand"/>
              </a:rPr>
              <a:t>Meshlab : </a:t>
            </a:r>
            <a:r>
              <a:rPr lang="en">
                <a:latin typeface="Quicksand"/>
                <a:ea typeface="Quicksand"/>
                <a:cs typeface="Quicksand"/>
                <a:sym typeface="Quicksand"/>
              </a:rPr>
              <a:t>The open source system for processing and editing 3D triangular meshes. It provides a set of tools for editing, cleaning, healing, inspecting, rendering, texturing and converting 3D representations.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2325" y="1665050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/>
        </p:nvSpPr>
        <p:spPr>
          <a:xfrm>
            <a:off x="1407275" y="309525"/>
            <a:ext cx="6423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Meshlab : Outline</a:t>
            </a:r>
            <a:endParaRPr b="1" sz="24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Data:</a:t>
            </a:r>
            <a:r>
              <a:rPr b="1" lang="en" sz="26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50">
                <a:solidFill>
                  <a:srgbClr val="7F85F5"/>
                </a:solidFill>
                <a:uFill>
                  <a:noFill/>
                </a:uFill>
                <a:latin typeface="Quicksand SemiBold"/>
                <a:ea typeface="Quicksand SemiBold"/>
                <a:cs typeface="Quicksand SemiBold"/>
                <a:sym typeface="Quicksand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https://tinyurl.com/geoprodata23</a:t>
            </a:r>
            <a:endParaRPr sz="2600">
              <a:solidFill>
                <a:srgbClr val="7F85F5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136" name="Google Shape;136;p25"/>
          <p:cNvSpPr txBox="1"/>
          <p:nvPr/>
        </p:nvSpPr>
        <p:spPr>
          <a:xfrm>
            <a:off x="616925" y="1272325"/>
            <a:ext cx="80043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➔"/>
            </a:pPr>
            <a:r>
              <a:rPr lang="en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Interface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➔"/>
            </a:pPr>
            <a:r>
              <a:rPr lang="en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What are Filters?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➔"/>
            </a:pPr>
            <a:r>
              <a:rPr lang="en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Basic operations on point clouds (Density estimation, radius estimation, cleaning)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➔"/>
            </a:pPr>
            <a:r>
              <a:rPr lang="en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Surface Reconstruction (Ball Pivoting, PSR)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➔"/>
            </a:pPr>
            <a:r>
              <a:rPr lang="en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Basic operations on meshes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➔"/>
            </a:pPr>
            <a:r>
              <a:rPr lang="en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Smoothening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➔"/>
            </a:pPr>
            <a:r>
              <a:rPr lang="en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Remeshing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➔"/>
            </a:pPr>
            <a:r>
              <a:rPr lang="en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Alignment/ Registration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➔"/>
            </a:pPr>
            <a:r>
              <a:rPr lang="en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Attribute Transfer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➔"/>
            </a:pPr>
            <a:r>
              <a:rPr lang="en"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Parametrization &amp; Texture Mapping</a:t>
            </a:r>
            <a:endParaRPr sz="16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8225" y="2381787"/>
            <a:ext cx="1875574" cy="1875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4375" y="2100363"/>
            <a:ext cx="2438400" cy="243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/>
          <p:nvPr/>
        </p:nvSpPr>
        <p:spPr>
          <a:xfrm>
            <a:off x="4089588" y="2958275"/>
            <a:ext cx="789000" cy="7890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6"/>
          <p:cNvSpPr txBox="1"/>
          <p:nvPr/>
        </p:nvSpPr>
        <p:spPr>
          <a:xfrm>
            <a:off x="1272300" y="337675"/>
            <a:ext cx="64236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Py</a:t>
            </a:r>
            <a:r>
              <a:rPr b="1" lang="en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Meshlab</a:t>
            </a:r>
            <a:endParaRPr b="1" sz="24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666666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Colab : </a:t>
            </a:r>
            <a:r>
              <a:rPr lang="en" sz="1450" u="sng">
                <a:solidFill>
                  <a:srgbClr val="7F85F5"/>
                </a:solidFill>
                <a:latin typeface="Quicksand SemiBold"/>
                <a:ea typeface="Quicksand SemiBold"/>
                <a:cs typeface="Quicksand SemiBold"/>
                <a:sym typeface="Quicksand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https://tinyurl.com/meshlab23</a:t>
            </a:r>
            <a:endParaRPr sz="2800" u="sng">
              <a:solidFill>
                <a:srgbClr val="7F85F5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/>
        </p:nvSpPr>
        <p:spPr>
          <a:xfrm>
            <a:off x="2586125" y="244250"/>
            <a:ext cx="3670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Summary</a:t>
            </a:r>
            <a:endParaRPr b="1" sz="27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50" name="Google Shape;150;p27"/>
          <p:cNvSpPr txBox="1"/>
          <p:nvPr/>
        </p:nvSpPr>
        <p:spPr>
          <a:xfrm>
            <a:off x="122125" y="921025"/>
            <a:ext cx="88071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What have we learned ?</a:t>
            </a:r>
            <a:endParaRPr b="1" sz="18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F2F4A"/>
              </a:buClr>
              <a:buSzPts val="1500"/>
              <a:buFont typeface="Quicksand"/>
              <a:buChar char="➔"/>
            </a:pPr>
            <a:r>
              <a:rPr lang="en" sz="15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Major file formats for storing 3D information.</a:t>
            </a:r>
            <a:endParaRPr sz="15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F2F4A"/>
              </a:buClr>
              <a:buSzPts val="1500"/>
              <a:buFont typeface="Quicksand"/>
              <a:buChar char="➔"/>
            </a:pPr>
            <a:r>
              <a:rPr lang="en" sz="15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UV Parametrization</a:t>
            </a:r>
            <a:endParaRPr sz="15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F2F4A"/>
              </a:buClr>
              <a:buSzPts val="1500"/>
              <a:buFont typeface="Quicksand"/>
              <a:buChar char="➔"/>
            </a:pPr>
            <a:r>
              <a:rPr lang="en" sz="15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Standard Meshlab filters and how to apply them.</a:t>
            </a:r>
            <a:endParaRPr sz="15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F2F4A"/>
              </a:buClr>
              <a:buSzPts val="1500"/>
              <a:buFont typeface="Quicksand"/>
              <a:buChar char="➔"/>
            </a:pPr>
            <a:r>
              <a:rPr lang="en" sz="15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Applying meshlab filters in python using PyMeshlab</a:t>
            </a:r>
            <a:endParaRPr sz="15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5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15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/>
        </p:nvSpPr>
        <p:spPr>
          <a:xfrm>
            <a:off x="2586125" y="244250"/>
            <a:ext cx="3670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Now What?</a:t>
            </a:r>
            <a:endParaRPr b="1" sz="27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56" name="Google Shape;156;p28"/>
          <p:cNvSpPr txBox="1"/>
          <p:nvPr/>
        </p:nvSpPr>
        <p:spPr>
          <a:xfrm>
            <a:off x="129550" y="1664300"/>
            <a:ext cx="5553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F2F4A"/>
              </a:buClr>
              <a:buSzPts val="1400"/>
              <a:buFont typeface="Quicksand"/>
              <a:buChar char="➔"/>
            </a:pPr>
            <a:r>
              <a:rPr lang="en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Explore Meshlab filters — read respective papers.</a:t>
            </a:r>
            <a:endParaRPr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F2F4A"/>
              </a:buClr>
              <a:buSzPts val="1400"/>
              <a:buFont typeface="Quicksand"/>
              <a:buChar char="➔"/>
            </a:pPr>
            <a:r>
              <a:rPr lang="en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Try more advanced operations in PyMeshlab, including applying filters on multiple meshes at once.</a:t>
            </a:r>
            <a:endParaRPr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57" name="Google Shape;157;p28"/>
          <p:cNvPicPr preferRelativeResize="0"/>
          <p:nvPr/>
        </p:nvPicPr>
        <p:blipFill rotWithShape="1">
          <a:blip r:embed="rId3">
            <a:alphaModFix/>
          </a:blip>
          <a:srcRect b="0" l="0" r="50485" t="0"/>
          <a:stretch/>
        </p:blipFill>
        <p:spPr>
          <a:xfrm>
            <a:off x="5737275" y="1120800"/>
            <a:ext cx="2691275" cy="361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9211" y="1151926"/>
            <a:ext cx="3905573" cy="350280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9"/>
          <p:cNvSpPr txBox="1"/>
          <p:nvPr/>
        </p:nvSpPr>
        <p:spPr>
          <a:xfrm>
            <a:off x="2452225" y="308450"/>
            <a:ext cx="41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Any Questions ?</a:t>
            </a:r>
            <a:endParaRPr b="1" sz="36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2176200" y="732725"/>
            <a:ext cx="4791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3D Vision Summer School </a:t>
            </a:r>
            <a:r>
              <a:rPr b="1" lang="en" sz="24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2023</a:t>
            </a:r>
            <a:endParaRPr b="1" sz="24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555500" y="1606625"/>
            <a:ext cx="60330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8E7CC3"/>
                </a:solidFill>
                <a:latin typeface="Quicksand"/>
                <a:ea typeface="Quicksand"/>
                <a:cs typeface="Quicksand"/>
                <a:sym typeface="Quicksand"/>
              </a:rPr>
              <a:t>Geometry Processing</a:t>
            </a:r>
            <a:endParaRPr b="1" sz="2400">
              <a:solidFill>
                <a:srgbClr val="8E7CC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350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Introduction to</a:t>
            </a:r>
            <a:r>
              <a:rPr lang="en" sz="35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3500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rPr>
              <a:t>Meshlab</a:t>
            </a:r>
            <a:endParaRPr sz="3500">
              <a:solidFill>
                <a:schemeClr val="accent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2176200" y="3219800"/>
            <a:ext cx="4791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Astitva Srivastava</a:t>
            </a:r>
            <a:endParaRPr sz="24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2176200" y="3773900"/>
            <a:ext cx="4791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9999"/>
                </a:solidFill>
                <a:latin typeface="Quicksand"/>
                <a:ea typeface="Quicksand"/>
                <a:cs typeface="Quicksand"/>
                <a:sym typeface="Quicksand"/>
              </a:rPr>
              <a:t>CVIT, IIITH</a:t>
            </a:r>
            <a:endParaRPr sz="24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2586125" y="244250"/>
            <a:ext cx="3670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File Formats</a:t>
            </a:r>
            <a:endParaRPr b="1" sz="27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122125" y="921025"/>
            <a:ext cx="8807100" cy="40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Quicksand"/>
                <a:ea typeface="Quicksand"/>
                <a:cs typeface="Quicksand"/>
                <a:sym typeface="Quicksand"/>
              </a:rPr>
              <a:t>OBJ</a:t>
            </a:r>
            <a:r>
              <a:rPr b="1" lang="en">
                <a:latin typeface="Quicksand"/>
                <a:ea typeface="Quicksand"/>
                <a:cs typeface="Quicksand"/>
                <a:sym typeface="Quicksand"/>
              </a:rPr>
              <a:t> : </a:t>
            </a:r>
            <a:r>
              <a:rPr lang="en" sz="12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The OBJ file format is </a:t>
            </a:r>
            <a:r>
              <a:rPr b="1" lang="en" sz="12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a simple data-format that represents 3D geometry alone</a:t>
            </a:r>
            <a:r>
              <a:rPr lang="en" sz="12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 — namely, the position of each vertex, the UV position of each texture coordinate vertex, vertex normals, and the faces that make each polygon defined as a list of vertices, and texture vertices. Also comes with a </a:t>
            </a:r>
            <a:r>
              <a:rPr b="1" lang="en" sz="12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material file ( mtl ).</a:t>
            </a:r>
            <a:endParaRPr b="1"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v</a:t>
            </a: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x</a:t>
            </a:r>
            <a:r>
              <a:rPr baseline="-25000"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 y</a:t>
            </a:r>
            <a:r>
              <a:rPr baseline="-25000"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 z</a:t>
            </a:r>
            <a:r>
              <a:rPr baseline="-25000"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nx</a:t>
            </a:r>
            <a:r>
              <a:rPr baseline="-25000"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r>
              <a:rPr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 ny</a:t>
            </a:r>
            <a:r>
              <a:rPr baseline="-25000"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r>
              <a:rPr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 nz</a:t>
            </a:r>
            <a:r>
              <a:rPr baseline="-25000"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endParaRPr baseline="-25000" sz="1200">
              <a:solidFill>
                <a:srgbClr val="134F5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v</a:t>
            </a:r>
            <a:r>
              <a:rPr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x</a:t>
            </a:r>
            <a:r>
              <a:rPr baseline="-25000"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 y</a:t>
            </a:r>
            <a:r>
              <a:rPr baseline="-25000"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 z</a:t>
            </a:r>
            <a:r>
              <a:rPr baseline="-25000"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nx</a:t>
            </a:r>
            <a:r>
              <a:rPr baseline="-25000"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r>
              <a:rPr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 ny</a:t>
            </a:r>
            <a:r>
              <a:rPr baseline="-25000"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r>
              <a:rPr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 nz</a:t>
            </a:r>
            <a:r>
              <a:rPr baseline="-25000"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endParaRPr baseline="-25000" sz="1200">
              <a:solidFill>
                <a:srgbClr val="134F5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b="1"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b="1"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b="1"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v</a:t>
            </a:r>
            <a:r>
              <a:rPr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x</a:t>
            </a:r>
            <a:r>
              <a:rPr baseline="-25000"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k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 y</a:t>
            </a:r>
            <a:r>
              <a:rPr baseline="-25000"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k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 z</a:t>
            </a:r>
            <a:r>
              <a:rPr baseline="-25000"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k</a:t>
            </a:r>
            <a:r>
              <a:rPr lang="en" sz="1200">
                <a:solidFill>
                  <a:srgbClr val="9900FF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nx</a:t>
            </a:r>
            <a:r>
              <a:rPr baseline="-25000"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k</a:t>
            </a:r>
            <a:r>
              <a:rPr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 ny</a:t>
            </a:r>
            <a:r>
              <a:rPr baseline="-25000"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k</a:t>
            </a:r>
            <a:r>
              <a:rPr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 nz</a:t>
            </a:r>
            <a:r>
              <a:rPr baseline="-25000" lang="en" sz="1200">
                <a:solidFill>
                  <a:srgbClr val="134F5C"/>
                </a:solidFill>
                <a:latin typeface="Quicksand"/>
                <a:ea typeface="Quicksand"/>
                <a:cs typeface="Quicksand"/>
                <a:sym typeface="Quicksand"/>
              </a:rPr>
              <a:t>k</a:t>
            </a:r>
            <a:endParaRPr baseline="-25000" sz="1200">
              <a:solidFill>
                <a:srgbClr val="134F5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aseline="-25000" sz="1200">
              <a:solidFill>
                <a:srgbClr val="134F5C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v</a:t>
            </a: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t </a:t>
            </a:r>
            <a:r>
              <a:rPr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u</a:t>
            </a:r>
            <a:r>
              <a:rPr baseline="-25000"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r>
              <a:rPr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 v</a:t>
            </a:r>
            <a:r>
              <a:rPr baseline="-25000"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endParaRPr baseline="-25000" sz="1200">
              <a:solidFill>
                <a:srgbClr val="C27BA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v</a:t>
            </a: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t </a:t>
            </a:r>
            <a:r>
              <a:rPr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u</a:t>
            </a:r>
            <a:r>
              <a:rPr baseline="-25000"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r>
              <a:rPr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 v</a:t>
            </a:r>
            <a:r>
              <a:rPr baseline="-25000"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endParaRPr b="1" baseline="-25000"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b="1"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b="1"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b="1"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4A86E8"/>
                </a:solidFill>
                <a:latin typeface="Quicksand"/>
                <a:ea typeface="Quicksand"/>
                <a:cs typeface="Quicksand"/>
                <a:sym typeface="Quicksand"/>
              </a:rPr>
              <a:t>vt </a:t>
            </a:r>
            <a:r>
              <a:rPr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u</a:t>
            </a:r>
            <a:r>
              <a:rPr baseline="-25000"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m</a:t>
            </a:r>
            <a:r>
              <a:rPr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 v</a:t>
            </a:r>
            <a:r>
              <a:rPr baseline="-25000" lang="en" sz="1200">
                <a:solidFill>
                  <a:srgbClr val="C27BA0"/>
                </a:solidFill>
                <a:latin typeface="Quicksand"/>
                <a:ea typeface="Quicksand"/>
                <a:cs typeface="Quicksand"/>
                <a:sym typeface="Quicksand"/>
              </a:rPr>
              <a:t>m</a:t>
            </a:r>
            <a:endParaRPr b="1" baseline="-25000"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f</a:t>
            </a:r>
            <a:r>
              <a:rPr b="1" lang="en" sz="12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b="1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v</a:t>
            </a:r>
            <a:r>
              <a:rPr b="1" baseline="-25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0</a:t>
            </a:r>
            <a:r>
              <a:rPr b="1" baseline="30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index</a:t>
            </a:r>
            <a:r>
              <a:rPr b="1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 / vt</a:t>
            </a:r>
            <a:r>
              <a:rPr b="1" baseline="-25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0</a:t>
            </a:r>
            <a:r>
              <a:rPr b="1" baseline="30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index </a:t>
            </a:r>
            <a:r>
              <a:rPr b="1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   </a:t>
            </a:r>
            <a:r>
              <a:rPr b="1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v</a:t>
            </a:r>
            <a:r>
              <a:rPr b="1" baseline="-25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r>
              <a:rPr b="1" baseline="30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index</a:t>
            </a:r>
            <a:r>
              <a:rPr b="1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 / vt</a:t>
            </a:r>
            <a:r>
              <a:rPr b="1" baseline="-25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r>
              <a:rPr b="1" baseline="30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index </a:t>
            </a:r>
            <a:r>
              <a:rPr b="1" baseline="-25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   </a:t>
            </a:r>
            <a:r>
              <a:rPr b="1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v</a:t>
            </a:r>
            <a:r>
              <a:rPr b="1" baseline="-25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r>
              <a:rPr b="1" baseline="30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index</a:t>
            </a:r>
            <a:r>
              <a:rPr b="1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 / vt</a:t>
            </a:r>
            <a:r>
              <a:rPr b="1" baseline="-25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r>
              <a:rPr b="1" baseline="30000" lang="en" sz="1200">
                <a:solidFill>
                  <a:srgbClr val="3D85C6"/>
                </a:solidFill>
                <a:latin typeface="Quicksand"/>
                <a:ea typeface="Quicksand"/>
                <a:cs typeface="Quicksand"/>
                <a:sym typeface="Quicksand"/>
              </a:rPr>
              <a:t>index </a:t>
            </a:r>
            <a:endParaRPr b="1" sz="1200">
              <a:solidFill>
                <a:srgbClr val="3D85C6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5482800" y="2128350"/>
            <a:ext cx="1511400" cy="1341900"/>
          </a:xfrm>
          <a:prstGeom prst="triangle">
            <a:avLst>
              <a:gd fmla="val 50000" name="adj"/>
            </a:avLst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AD1DC"/>
              </a:solidFill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6115125" y="1819875"/>
            <a:ext cx="56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</a:rPr>
              <a:t>v</a:t>
            </a:r>
            <a:r>
              <a:rPr b="1" baseline="-25000" lang="en">
                <a:solidFill>
                  <a:srgbClr val="666666"/>
                </a:solidFill>
              </a:rPr>
              <a:t>0</a:t>
            </a:r>
            <a:endParaRPr b="1" baseline="-25000">
              <a:solidFill>
                <a:srgbClr val="666666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6994200" y="3260075"/>
            <a:ext cx="56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</a:rPr>
              <a:t>v</a:t>
            </a:r>
            <a:r>
              <a:rPr b="1" baseline="-25000" lang="en">
                <a:solidFill>
                  <a:srgbClr val="666666"/>
                </a:solidFill>
              </a:rPr>
              <a:t>1</a:t>
            </a:r>
            <a:endParaRPr b="1" baseline="-25000">
              <a:solidFill>
                <a:srgbClr val="666666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5251275" y="3260075"/>
            <a:ext cx="56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66666"/>
                </a:solidFill>
              </a:rPr>
              <a:t>v</a:t>
            </a:r>
            <a:r>
              <a:rPr b="1" baseline="-25000" lang="en">
                <a:solidFill>
                  <a:srgbClr val="666666"/>
                </a:solidFill>
              </a:rPr>
              <a:t>2</a:t>
            </a:r>
            <a:endParaRPr b="1" baseline="-25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/>
        </p:nvSpPr>
        <p:spPr>
          <a:xfrm>
            <a:off x="2586125" y="244250"/>
            <a:ext cx="3670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File Formats</a:t>
            </a:r>
            <a:endParaRPr b="1" sz="2700">
              <a:solidFill>
                <a:srgbClr val="666666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122125" y="921025"/>
            <a:ext cx="88071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Quicksand"/>
                <a:ea typeface="Quicksand"/>
                <a:cs typeface="Quicksand"/>
                <a:sym typeface="Quicksand"/>
              </a:rPr>
              <a:t>PLY</a:t>
            </a:r>
            <a:r>
              <a:rPr b="1" lang="en">
                <a:latin typeface="Quicksand"/>
                <a:ea typeface="Quicksand"/>
                <a:cs typeface="Quicksand"/>
                <a:sym typeface="Quicksand"/>
              </a:rPr>
              <a:t> : </a:t>
            </a:r>
            <a:r>
              <a:rPr lang="en" sz="12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PLY is a computer file format known as the Polygon File Format or the Stanford Triangle Format. It was principally designed to store three-dimensional data from 3D scanners. The data storage format supports a relatively simple description of a single object as a list of nominally flat polygons</a:t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F2F4A"/>
              </a:buClr>
              <a:buSzPts val="1200"/>
              <a:buFont typeface="Quicksand"/>
              <a:buChar char="➔"/>
            </a:pPr>
            <a:r>
              <a:rPr lang="en" sz="12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Binary Encoding</a:t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F2F4A"/>
              </a:buClr>
              <a:buSzPts val="1200"/>
              <a:buFont typeface="Quicksand"/>
              <a:buChar char="➔"/>
            </a:pPr>
            <a:r>
              <a:rPr lang="en" sz="12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Human unreadable</a:t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F2F4A"/>
              </a:buClr>
              <a:buSzPts val="1200"/>
              <a:buFont typeface="Quicksand"/>
              <a:buChar char="➔"/>
            </a:pPr>
            <a:r>
              <a:rPr lang="en" sz="12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Most effective for storing point cloud data</a:t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F2F4A"/>
              </a:buClr>
              <a:buSzPts val="1200"/>
              <a:buFont typeface="Quicksand"/>
              <a:buChar char="➔"/>
            </a:pPr>
            <a:r>
              <a:rPr lang="en" sz="1200">
                <a:solidFill>
                  <a:srgbClr val="2F2F4A"/>
                </a:solidFill>
                <a:latin typeface="Quicksand"/>
                <a:ea typeface="Quicksand"/>
                <a:cs typeface="Quicksand"/>
                <a:sym typeface="Quicksand"/>
              </a:rPr>
              <a:t>Not recommended for textured meshes</a:t>
            </a:r>
            <a:endParaRPr sz="1200">
              <a:solidFill>
                <a:srgbClr val="2F2F4A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A86E8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/>
        </p:nvSpPr>
        <p:spPr>
          <a:xfrm>
            <a:off x="1272300" y="337675"/>
            <a:ext cx="642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UV Parametrization</a:t>
            </a:r>
            <a:endParaRPr b="1" i="1" sz="2800">
              <a:solidFill>
                <a:srgbClr val="7F85F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978" l="23660" r="4920" t="19454"/>
          <a:stretch/>
        </p:blipFill>
        <p:spPr>
          <a:xfrm>
            <a:off x="1953075" y="1505825"/>
            <a:ext cx="5237850" cy="314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1272300" y="337675"/>
            <a:ext cx="642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UV Parametrization</a:t>
            </a:r>
            <a:endParaRPr b="1" i="1" sz="2800">
              <a:solidFill>
                <a:srgbClr val="7F85F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312" y="1262350"/>
            <a:ext cx="6891826" cy="328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/>
        </p:nvSpPr>
        <p:spPr>
          <a:xfrm>
            <a:off x="1272300" y="337675"/>
            <a:ext cx="642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UV Parametrization</a:t>
            </a:r>
            <a:endParaRPr b="1" i="1" sz="2800">
              <a:solidFill>
                <a:srgbClr val="7F85F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0850" y="937700"/>
            <a:ext cx="5469180" cy="394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875" y="735387"/>
            <a:ext cx="7620000" cy="400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/>
        </p:nvSpPr>
        <p:spPr>
          <a:xfrm>
            <a:off x="2453575" y="-376025"/>
            <a:ext cx="642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666666"/>
                </a:solidFill>
                <a:latin typeface="Quicksand"/>
                <a:ea typeface="Quicksand"/>
                <a:cs typeface="Quicksand"/>
                <a:sym typeface="Quicksand"/>
              </a:rPr>
              <a:t>Texture Mapping</a:t>
            </a:r>
            <a:endParaRPr b="1" i="1" sz="2800">
              <a:solidFill>
                <a:srgbClr val="7F85F5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of UV Mapping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0225"/>
            <a:ext cx="8991601" cy="3396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